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559" autoAdjust="0"/>
    <p:restoredTop sz="94660"/>
  </p:normalViewPr>
  <p:slideViewPr>
    <p:cSldViewPr snapToGrid="0">
      <p:cViewPr varScale="1">
        <p:scale>
          <a:sx n="72" d="100"/>
          <a:sy n="72" d="100"/>
        </p:scale>
        <p:origin x="6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E19ABB-B00F-4B41-B624-E279533A63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27193D6-83C1-4EBA-9E11-2B3C1D37C0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5030E8-AF0D-4CF8-9C74-8875C6B885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05BC2-6A64-4CC0-BEF4-D91E642FAD3B}" type="datetimeFigureOut">
              <a:rPr lang="en-US" smtClean="0"/>
              <a:t>23/04/2021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406789-E9E9-495E-ACD4-7B7DE4E801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BFE554-C971-4849-8EDE-BBC69AF77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7D7C2-17DB-4C91-84EB-D0D20F908B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8414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0F6EDD-31E8-41FF-AF2E-16A6D6409A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C4B4E3D-B9B3-46A7-9138-EF490F69B8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C6BC9E-7935-4A0A-8FEF-4857B97782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05BC2-6A64-4CC0-BEF4-D91E642FAD3B}" type="datetimeFigureOut">
              <a:rPr lang="en-US" smtClean="0"/>
              <a:t>23/04/2021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88782F-F0C4-4AA2-A36D-4B385A70F0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FC8C41-66B3-48A7-9BFE-83DFB2910F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7D7C2-17DB-4C91-84EB-D0D20F908B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3424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170887D-FBC9-4621-B055-015D8FB38BB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6D59E78-9D80-4609-8516-E1772D3300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2B760D-4814-4B0F-A1B7-FDD9D2F998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05BC2-6A64-4CC0-BEF4-D91E642FAD3B}" type="datetimeFigureOut">
              <a:rPr lang="en-US" smtClean="0"/>
              <a:t>23/04/2021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F5EEB2-F3CD-4099-B497-C8FA6FE9D9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9A3E49-4BBD-414C-AAFD-C9239111DB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7D7C2-17DB-4C91-84EB-D0D20F908B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009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AACB4E-4F57-4ADC-BE78-D83C8026D2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08DBA7-664C-4CE2-A52E-274B71519F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E6E2C1-8DCD-4E5B-ACD4-81565FECCA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05BC2-6A64-4CC0-BEF4-D91E642FAD3B}" type="datetimeFigureOut">
              <a:rPr lang="en-US" smtClean="0"/>
              <a:t>23/04/2021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AD9875-FFE5-4451-B03C-9F4B485C84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5FFF07-293A-431F-AC9F-5DAC9E7C94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7D7C2-17DB-4C91-84EB-D0D20F908B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8153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B6CC3-B811-42C3-BE06-EEA172ADC4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14E397-6D66-4CA7-9E6B-9C798A1389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B57911-2CE2-47CD-ABB0-F5C41D5615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05BC2-6A64-4CC0-BEF4-D91E642FAD3B}" type="datetimeFigureOut">
              <a:rPr lang="en-US" smtClean="0"/>
              <a:t>23/04/2021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F9F351-F8A4-4847-8184-D75ECEAFDC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7AD19A-30A8-4407-8D9F-A3BAF78C6B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7D7C2-17DB-4C91-84EB-D0D20F908B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996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2EB7FD-DE57-4FF2-834F-6136F3C71C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A7F5E9-5C03-495F-A190-CDEF6AA65D9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57120F-5FA7-446A-9A5C-A2D8A6C52E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9F93BA-60B0-4086-9F3A-2ABD855B74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05BC2-6A64-4CC0-BEF4-D91E642FAD3B}" type="datetimeFigureOut">
              <a:rPr lang="en-US" smtClean="0"/>
              <a:t>23/04/2021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EF70E1-3E15-4295-BB39-B95A26D320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812657-F9E5-4B98-AE8F-275604C83B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7D7C2-17DB-4C91-84EB-D0D20F908B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6525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C3A061-B396-4E6F-A3AC-FA6A8FA35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D8001B-6090-4A2C-888F-76D6E8ABDB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3BC15C-137E-496D-9C86-07EEF3D9ED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15D2192-DDAE-4E59-9F50-87B9DB36827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D3B388E-C51D-4228-B15B-DDFE461DD0B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6E21D3E-F3DB-4631-8736-B526E185A9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05BC2-6A64-4CC0-BEF4-D91E642FAD3B}" type="datetimeFigureOut">
              <a:rPr lang="en-US" smtClean="0"/>
              <a:t>23/04/2021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19D2AF6-B7DF-43FD-BA3F-4A652E814E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09DFBB7-DB11-4A7C-A6C1-1A7556A4C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7D7C2-17DB-4C91-84EB-D0D20F908B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582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D70582-F289-4CCA-A6B8-EFF906BCB9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BE8DAD3-1273-4C97-BF04-F195239B7A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05BC2-6A64-4CC0-BEF4-D91E642FAD3B}" type="datetimeFigureOut">
              <a:rPr lang="en-US" smtClean="0"/>
              <a:t>23/04/2021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01CE789-E7FA-45F5-81D7-7B0B3DD6F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ABE6F2-969D-4BAA-8F8E-6D61A104F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7D7C2-17DB-4C91-84EB-D0D20F908B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616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003B766-334D-4A4F-B189-75E97977B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05BC2-6A64-4CC0-BEF4-D91E642FAD3B}" type="datetimeFigureOut">
              <a:rPr lang="en-US" smtClean="0"/>
              <a:t>23/04/2021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F7F434-C2A1-4907-AF79-0654C536DA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FA95BF-5149-40EC-BA6F-4702AB92C9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7D7C2-17DB-4C91-84EB-D0D20F908B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7596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C8B31C-40A9-493F-AA74-9384D87E08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ED7726-AC23-47C2-A5F9-0E3B0D83D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7747D46-FFF5-4C0F-922B-4814A3F585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038AF8-8593-46B6-9905-D1661A023A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05BC2-6A64-4CC0-BEF4-D91E642FAD3B}" type="datetimeFigureOut">
              <a:rPr lang="en-US" smtClean="0"/>
              <a:t>23/04/2021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E7E71E-E0D0-4357-9433-6E18129B6C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5BD88A-7277-4EB6-946F-8EB0B96E8D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7D7C2-17DB-4C91-84EB-D0D20F908B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5379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3621EE-6C4C-4A1D-AE23-98F5F2F700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E779174-F021-4C6B-B706-2C3C767AC6C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41F98A-F959-48DD-B815-E8F7E7BE99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A2EC73-4E72-414B-A30C-73D40D1B72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05BC2-6A64-4CC0-BEF4-D91E642FAD3B}" type="datetimeFigureOut">
              <a:rPr lang="en-US" smtClean="0"/>
              <a:t>23/04/2021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D6D166-4208-4602-922C-818E6D6ACB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F62542-1718-4E97-9F93-7E22443F8E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7D7C2-17DB-4C91-84EB-D0D20F908B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6398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A6C598F-C1C4-4342-B0B0-381DD724AD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5297E8-1292-4C2B-84A0-70DD404D75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6D44CF-AFD0-49A9-896D-E32D1B6777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405BC2-6A64-4CC0-BEF4-D91E642FAD3B}" type="datetimeFigureOut">
              <a:rPr lang="en-US" smtClean="0"/>
              <a:t>23/04/2021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5F7A82-4612-4DC2-96E7-9D3D0318CA3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47D8E2-A8CB-4969-AD9D-CDE6217BE2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B7D7C2-17DB-4C91-84EB-D0D20F908B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91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36FB28-547F-4192-92F7-177643556F6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Organizing Data &amp; Information</a:t>
            </a:r>
          </a:p>
        </p:txBody>
      </p:sp>
    </p:spTree>
    <p:extLst>
      <p:ext uri="{BB962C8B-B14F-4D97-AF65-F5344CB8AC3E}">
        <p14:creationId xmlns:p14="http://schemas.microsoft.com/office/powerpoint/2010/main" val="32110537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649FC8-E199-4EB6-BBC8-161D15AC0A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4182" y="3429000"/>
            <a:ext cx="2541104" cy="1325563"/>
          </a:xfrm>
        </p:spPr>
        <p:txBody>
          <a:bodyPr/>
          <a:lstStyle/>
          <a:p>
            <a:r>
              <a:rPr lang="en-US" dirty="0"/>
              <a:t>END</a:t>
            </a:r>
          </a:p>
        </p:txBody>
      </p:sp>
    </p:spTree>
    <p:extLst>
      <p:ext uri="{BB962C8B-B14F-4D97-AF65-F5344CB8AC3E}">
        <p14:creationId xmlns:p14="http://schemas.microsoft.com/office/powerpoint/2010/main" val="3728345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7F49EC-A2AB-4711-ADDD-D098591891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&amp; Databases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5A922E-5D47-4930-B092-9704C30DC8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Data consists of raw facts that when organized may be transformed into information</a:t>
            </a:r>
          </a:p>
          <a:p>
            <a:r>
              <a:rPr lang="en-US" dirty="0"/>
              <a:t>A Database is a collection of data organized to meet users’ needs</a:t>
            </a:r>
          </a:p>
          <a:p>
            <a:r>
              <a:rPr lang="en-US" dirty="0"/>
              <a:t>A Database Management System (DBMS) is a group of programs that manipulate the database and provide an interface between the database &amp; the user of the database or other application programs</a:t>
            </a:r>
          </a:p>
        </p:txBody>
      </p:sp>
    </p:spTree>
    <p:extLst>
      <p:ext uri="{BB962C8B-B14F-4D97-AF65-F5344CB8AC3E}">
        <p14:creationId xmlns:p14="http://schemas.microsoft.com/office/powerpoint/2010/main" val="37694482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3EFD2C-A7A7-49D8-BDB4-8B3E08CC1D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Hierarchy of Data </a:t>
            </a:r>
          </a:p>
        </p:txBody>
      </p:sp>
      <p:pic>
        <p:nvPicPr>
          <p:cNvPr id="21" name="Content Placeholder 20">
            <a:extLst>
              <a:ext uri="{FF2B5EF4-FFF2-40B4-BE49-F238E27FC236}">
                <a16:creationId xmlns:a16="http://schemas.microsoft.com/office/drawing/2014/main" id="{CDCD6650-F6C3-4095-9C7A-8E6FA441893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336" t="28701" r="12769"/>
          <a:stretch/>
        </p:blipFill>
        <p:spPr>
          <a:xfrm>
            <a:off x="2226366" y="1563829"/>
            <a:ext cx="6029738" cy="4613133"/>
          </a:xfrm>
        </p:spPr>
      </p:pic>
    </p:spTree>
    <p:extLst>
      <p:ext uri="{BB962C8B-B14F-4D97-AF65-F5344CB8AC3E}">
        <p14:creationId xmlns:p14="http://schemas.microsoft.com/office/powerpoint/2010/main" val="12149239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DB948C-FA6B-4E70-BF38-502867076E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800" b="1" kern="0" dirty="0">
                <a:effectLst/>
                <a:latin typeface="Arial Rounded MT Bold" panose="020F0704030504030204" pitchFamily="34" charset="0"/>
                <a:cs typeface="Arial Rounded MT Bold" panose="020F0704030504030204" pitchFamily="34" charset="0"/>
              </a:rPr>
              <a:t>Data Entities, Attributes, &amp; Keys</a:t>
            </a:r>
            <a:br>
              <a:rPr lang="en-US" sz="1800" b="1" kern="0" dirty="0">
                <a:effectLst/>
                <a:latin typeface="Arial Rounded MT Bold" panose="020F0704030504030204" pitchFamily="34" charset="0"/>
                <a:cs typeface="Arial Rounded MT Bold" panose="020F0704030504030204" pitchFamily="34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4FE725-5E49-4AA5-8671-C5A5A6D733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92405" marR="591185" indent="0" eaLnBrk="0" hangingPunct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rgbClr val="401F00"/>
                </a:solidFill>
                <a:effectLst/>
                <a:latin typeface="Times New Roman" panose="02020603050405020304" pitchFamily="18" charset="0"/>
              </a:rPr>
              <a:t>Entity:</a:t>
            </a:r>
            <a:r>
              <a:rPr lang="en-US" sz="1800" b="1" spc="-160" dirty="0">
                <a:solidFill>
                  <a:srgbClr val="401F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1800" b="1" dirty="0">
                <a:solidFill>
                  <a:srgbClr val="401F00"/>
                </a:solidFill>
                <a:effectLst/>
                <a:latin typeface="Times New Roman" panose="02020603050405020304" pitchFamily="18" charset="0"/>
              </a:rPr>
              <a:t>A</a:t>
            </a:r>
            <a:r>
              <a:rPr lang="en-US" sz="1800" b="1" spc="-150" dirty="0">
                <a:solidFill>
                  <a:srgbClr val="401F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1800" b="1" dirty="0">
                <a:solidFill>
                  <a:srgbClr val="401F00"/>
                </a:solidFill>
                <a:effectLst/>
                <a:latin typeface="Times New Roman" panose="02020603050405020304" pitchFamily="18" charset="0"/>
              </a:rPr>
              <a:t>generalized</a:t>
            </a:r>
            <a:r>
              <a:rPr lang="en-US" sz="1800" b="1" spc="-20" dirty="0">
                <a:solidFill>
                  <a:srgbClr val="401F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1800" b="1" dirty="0">
                <a:solidFill>
                  <a:srgbClr val="401F00"/>
                </a:solidFill>
                <a:effectLst/>
                <a:latin typeface="Times New Roman" panose="02020603050405020304" pitchFamily="18" charset="0"/>
              </a:rPr>
              <a:t>class</a:t>
            </a:r>
            <a:r>
              <a:rPr lang="en-US" sz="1800" b="1" spc="-15" dirty="0">
                <a:solidFill>
                  <a:srgbClr val="401F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1800" b="1" dirty="0">
                <a:solidFill>
                  <a:srgbClr val="401F00"/>
                </a:solidFill>
                <a:effectLst/>
                <a:latin typeface="Times New Roman" panose="02020603050405020304" pitchFamily="18" charset="0"/>
              </a:rPr>
              <a:t>of</a:t>
            </a:r>
            <a:r>
              <a:rPr lang="en-US" sz="1800" b="1" spc="5" dirty="0">
                <a:solidFill>
                  <a:srgbClr val="401F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1800" b="1" dirty="0">
                <a:solidFill>
                  <a:srgbClr val="401F00"/>
                </a:solidFill>
                <a:effectLst/>
                <a:latin typeface="Times New Roman" panose="02020603050405020304" pitchFamily="18" charset="0"/>
              </a:rPr>
              <a:t>people,</a:t>
            </a:r>
            <a:r>
              <a:rPr lang="en-US" sz="1800" b="1" spc="-30" dirty="0">
                <a:solidFill>
                  <a:srgbClr val="401F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1800" b="1" dirty="0">
                <a:solidFill>
                  <a:srgbClr val="401F00"/>
                </a:solidFill>
                <a:effectLst/>
                <a:latin typeface="Times New Roman" panose="02020603050405020304" pitchFamily="18" charset="0"/>
              </a:rPr>
              <a:t>places,</a:t>
            </a:r>
            <a:r>
              <a:rPr lang="en-US" sz="1800" b="1" spc="-10" dirty="0">
                <a:solidFill>
                  <a:srgbClr val="401F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1800" b="1" spc="-30" dirty="0">
                <a:solidFill>
                  <a:srgbClr val="401F00"/>
                </a:solidFill>
                <a:effectLst/>
                <a:latin typeface="Times New Roman" panose="02020603050405020304" pitchFamily="18" charset="0"/>
              </a:rPr>
              <a:t>or </a:t>
            </a:r>
            <a:r>
              <a:rPr lang="en-US" sz="1800" b="1" dirty="0">
                <a:solidFill>
                  <a:srgbClr val="401F00"/>
                </a:solidFill>
                <a:effectLst/>
                <a:latin typeface="Times New Roman" panose="02020603050405020304" pitchFamily="18" charset="0"/>
              </a:rPr>
              <a:t>things for which data is collected, stored, &amp; maintained for </a:t>
            </a:r>
            <a:r>
              <a:rPr lang="en-US" sz="1800" b="1" dirty="0">
                <a:solidFill>
                  <a:srgbClr val="401F00"/>
                </a:solidFill>
                <a:latin typeface="Times New Roman" panose="02020603050405020304" pitchFamily="18" charset="0"/>
              </a:rPr>
              <a:t>example</a:t>
            </a:r>
            <a:r>
              <a:rPr lang="en-US" sz="1800" spc="-245" dirty="0">
                <a:solidFill>
                  <a:srgbClr val="401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customers,</a:t>
            </a:r>
            <a:r>
              <a:rPr lang="en-US" sz="1800" spc="-30" dirty="0">
                <a:solidFill>
                  <a:srgbClr val="401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spc="-245" dirty="0">
                <a:solidFill>
                  <a:srgbClr val="401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employees</a:t>
            </a:r>
            <a:endParaRPr lang="en-US" sz="1800" spc="-245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92405" marR="893445" indent="0" eaLnBrk="0" hangingPunct="0">
              <a:lnSpc>
                <a:spcPct val="88000"/>
              </a:lnSpc>
              <a:spcBef>
                <a:spcPts val="42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rgbClr val="401F00"/>
                </a:solidFill>
                <a:effectLst/>
                <a:latin typeface="Times New Roman" panose="02020603050405020304" pitchFamily="18" charset="0"/>
              </a:rPr>
              <a:t>Attribute: A characteristic of an</a:t>
            </a:r>
            <a:r>
              <a:rPr lang="en-US" sz="1800" b="1" spc="-415" dirty="0">
                <a:solidFill>
                  <a:srgbClr val="401F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1800" b="1" dirty="0">
                <a:solidFill>
                  <a:srgbClr val="401F00"/>
                </a:solidFill>
                <a:effectLst/>
                <a:latin typeface="Times New Roman" panose="02020603050405020304" pitchFamily="18" charset="0"/>
              </a:rPr>
              <a:t>entity; something the entity is identified by e.g. </a:t>
            </a:r>
            <a:r>
              <a:rPr lang="en-US" sz="1800" spc="-245" dirty="0">
                <a:solidFill>
                  <a:srgbClr val="401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 name, employee</a:t>
            </a:r>
            <a:r>
              <a:rPr lang="en-US" sz="1800" spc="-35" dirty="0">
                <a:solidFill>
                  <a:srgbClr val="401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spc="-245" dirty="0">
                <a:solidFill>
                  <a:srgbClr val="401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name</a:t>
            </a:r>
            <a:endParaRPr lang="en-US" sz="1800" spc="-245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92405" marR="695325" indent="0" eaLnBrk="0" hangingPunct="0">
              <a:lnSpc>
                <a:spcPct val="88000"/>
              </a:lnSpc>
              <a:spcBef>
                <a:spcPts val="415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rgbClr val="CE996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1800" b="1" dirty="0">
                <a:solidFill>
                  <a:srgbClr val="401F00"/>
                </a:solidFill>
                <a:effectLst/>
                <a:latin typeface="Times New Roman" panose="02020603050405020304" pitchFamily="18" charset="0"/>
              </a:rPr>
              <a:t>Key: A field or set of fields in a record that is</a:t>
            </a:r>
            <a:r>
              <a:rPr lang="en-US" sz="1800" b="1" spc="-430" dirty="0">
                <a:solidFill>
                  <a:srgbClr val="401F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1800" b="1" dirty="0">
                <a:solidFill>
                  <a:srgbClr val="401F00"/>
                </a:solidFill>
                <a:effectLst/>
                <a:latin typeface="Times New Roman" panose="02020603050405020304" pitchFamily="18" charset="0"/>
              </a:rPr>
              <a:t>a unique identifier of a</a:t>
            </a:r>
            <a:r>
              <a:rPr lang="en-US" sz="1800" b="1" spc="-50" dirty="0">
                <a:solidFill>
                  <a:srgbClr val="401F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1800" b="1" dirty="0">
                <a:solidFill>
                  <a:srgbClr val="401F00"/>
                </a:solidFill>
                <a:effectLst/>
                <a:latin typeface="Times New Roman" panose="02020603050405020304" pitchFamily="18" charset="0"/>
              </a:rPr>
              <a:t>record e.g. </a:t>
            </a:r>
            <a:r>
              <a:rPr lang="en-US" sz="1800" spc="-245" dirty="0">
                <a:solidFill>
                  <a:srgbClr val="401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spc="-245" dirty="0">
                <a:solidFill>
                  <a:srgbClr val="401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Identity</a:t>
            </a:r>
            <a:r>
              <a:rPr lang="en-US" sz="1800" spc="-245" dirty="0">
                <a:solidFill>
                  <a:srgbClr val="401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spc="-20" dirty="0">
                <a:solidFill>
                  <a:srgbClr val="401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number, </a:t>
            </a:r>
            <a:r>
              <a:rPr lang="en-US" sz="1800" spc="-15" dirty="0">
                <a:solidFill>
                  <a:srgbClr val="401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 </a:t>
            </a:r>
            <a:r>
              <a:rPr lang="en-US" sz="1800" spc="-245" dirty="0">
                <a:solidFill>
                  <a:srgbClr val="401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number</a:t>
            </a:r>
            <a:endParaRPr lang="en-US" sz="1800" spc="-245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74493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421665-09AC-48ED-975B-A31FA195B7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800" dirty="0">
                <a:effectLst/>
                <a:latin typeface="Arial Rounded MT Bold" panose="020F0704030504030204" pitchFamily="34" charset="0"/>
                <a:ea typeface="Times New Roman" panose="02020603050405020304" pitchFamily="18" charset="0"/>
                <a:cs typeface="Arial Rounded MT Bold" panose="020F0704030504030204" pitchFamily="34" charset="0"/>
              </a:rPr>
              <a:t>The Database Approach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6D57FF-A446-4370-9D5D-035CE78FD5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>
                <a:solidFill>
                  <a:srgbClr val="401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 pool of related data is shared by multiple applications. Rather than having separate data files, each application uses a collection of data that is either joined or related in the database.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  <a:p>
            <a:endParaRPr lang="en-US" dirty="0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EEC67E12-BF6D-4F8D-B097-2A6325647C8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1739" t="31682" r="18804" b="7942"/>
          <a:stretch/>
        </p:blipFill>
        <p:spPr>
          <a:xfrm>
            <a:off x="2411896" y="2557670"/>
            <a:ext cx="7103165" cy="3935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75126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870BB0-BD34-46CE-8625-2D19376FEC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Advantages to the Database Approach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CF03B2-EBEE-4075-9C5B-74533FFC68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	Improved strategic use of corporate data</a:t>
            </a:r>
          </a:p>
          <a:p>
            <a:r>
              <a:rPr lang="en-US" dirty="0"/>
              <a:t>	Reduced data redundancy</a:t>
            </a:r>
          </a:p>
          <a:p>
            <a:r>
              <a:rPr lang="en-US" dirty="0"/>
              <a:t>	Improved data integrity</a:t>
            </a:r>
          </a:p>
          <a:p>
            <a:r>
              <a:rPr lang="en-US" dirty="0"/>
              <a:t>	Easier modification &amp; updating</a:t>
            </a:r>
          </a:p>
          <a:p>
            <a:r>
              <a:rPr lang="en-US" dirty="0"/>
              <a:t>	Data &amp; program independence</a:t>
            </a:r>
          </a:p>
          <a:p>
            <a:r>
              <a:rPr lang="en-US" dirty="0"/>
              <a:t>	Better access to data &amp; information</a:t>
            </a:r>
          </a:p>
          <a:p>
            <a:r>
              <a:rPr lang="en-US" dirty="0"/>
              <a:t>	Standardization of data access</a:t>
            </a:r>
          </a:p>
          <a:p>
            <a:r>
              <a:rPr lang="en-US" dirty="0"/>
              <a:t>	A framework for program development</a:t>
            </a:r>
          </a:p>
          <a:p>
            <a:r>
              <a:rPr lang="en-US" dirty="0"/>
              <a:t>	Better overall protection of the data</a:t>
            </a:r>
          </a:p>
          <a:p>
            <a:r>
              <a:rPr lang="en-US" dirty="0"/>
              <a:t>	Shared data &amp; information resources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46871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E22AEF-C54E-4318-B358-6633EED0D7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Disadvantages to the Database Approach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24331A-7848-43BF-924A-68BBC90A63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61340" marR="0" indent="-342900" eaLnBrk="0" hangingPunct="0">
              <a:lnSpc>
                <a:spcPct val="88000"/>
              </a:lnSpc>
              <a:spcBef>
                <a:spcPts val="255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</a:rPr>
              <a:t>Relatively high cost of purchasing &amp; operating</a:t>
            </a:r>
            <a:r>
              <a:rPr lang="en-US" sz="1800" spc="-270" dirty="0">
                <a:effectLst/>
                <a:latin typeface="Times New Roman" panose="02020603050405020304" pitchFamily="18" charset="0"/>
              </a:rPr>
              <a:t> </a:t>
            </a:r>
            <a:r>
              <a:rPr lang="en-US" sz="1800" spc="-55" dirty="0">
                <a:effectLst/>
                <a:latin typeface="Times New Roman" panose="02020603050405020304" pitchFamily="18" charset="0"/>
              </a:rPr>
              <a:t>a </a:t>
            </a:r>
            <a:r>
              <a:rPr lang="en-US" sz="1800" dirty="0">
                <a:effectLst/>
                <a:latin typeface="Times New Roman" panose="02020603050405020304" pitchFamily="18" charset="0"/>
              </a:rPr>
              <a:t>DBMS in a mainframe operating environment</a:t>
            </a:r>
            <a:endParaRPr lang="en-US" sz="1800" dirty="0">
              <a:latin typeface="Times New Roman" panose="02020603050405020304" pitchFamily="18" charset="0"/>
            </a:endParaRPr>
          </a:p>
          <a:p>
            <a:pPr marL="561340" marR="0" indent="-342900" eaLnBrk="0" hangingPunct="0">
              <a:lnSpc>
                <a:spcPct val="88000"/>
              </a:lnSpc>
              <a:spcBef>
                <a:spcPts val="255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Increased cost of specialized</a:t>
            </a:r>
            <a:r>
              <a:rPr lang="en-US" sz="1800" spc="-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staff</a:t>
            </a:r>
            <a:endParaRPr lang="en-US" sz="1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561340" marR="0" indent="-342900" eaLnBrk="0" hangingPunct="0">
              <a:lnSpc>
                <a:spcPct val="88000"/>
              </a:lnSpc>
              <a:spcBef>
                <a:spcPts val="255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Increased</a:t>
            </a:r>
            <a:r>
              <a:rPr lang="en-US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vulnerability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7C70267C-F07E-4148-B027-FE9E5F167E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9750" y="3734421"/>
            <a:ext cx="4286250" cy="1933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6663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3A2171-6F10-41D8-A4BE-16ACB5CB03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800" b="1" kern="0" dirty="0">
                <a:solidFill>
                  <a:srgbClr val="996633"/>
                </a:solidFill>
                <a:effectLst/>
                <a:latin typeface="Arial Rounded MT Bold" panose="020F0704030504030204" pitchFamily="34" charset="0"/>
                <a:cs typeface="Arial Rounded MT Bold" panose="020F0704030504030204" pitchFamily="34" charset="0"/>
              </a:rPr>
              <a:t>Database Design</a:t>
            </a:r>
            <a:br>
              <a:rPr lang="en-US" sz="1800" b="1" kern="0" dirty="0">
                <a:effectLst/>
                <a:latin typeface="Arial Rounded MT Bold" panose="020F0704030504030204" pitchFamily="34" charset="0"/>
                <a:cs typeface="Arial Rounded MT Bold" panose="020F0704030504030204" pitchFamily="34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E19A35-A611-4CB0-A112-EC89E53318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18440" marR="0" eaLnBrk="0" hangingPunct="0">
              <a:lnSpc>
                <a:spcPts val="3000"/>
              </a:lnSpc>
              <a:spcBef>
                <a:spcPts val="5"/>
              </a:spcBef>
              <a:spcAft>
                <a:spcPts val="0"/>
              </a:spcAft>
            </a:pPr>
            <a: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Logical design 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precedes physical design</a:t>
            </a:r>
          </a:p>
          <a:p>
            <a:pPr marL="342900" marR="758825" lvl="0" indent="-342900" eaLnBrk="0" hangingPunct="0">
              <a:lnSpc>
                <a:spcPct val="82000"/>
              </a:lnSpc>
              <a:spcBef>
                <a:spcPts val="155"/>
              </a:spcBef>
              <a:spcAft>
                <a:spcPts val="0"/>
              </a:spcAft>
              <a:buClr>
                <a:srgbClr val="CE9963"/>
              </a:buClr>
              <a:buSzPts val="2400"/>
              <a:buFont typeface="Arial" panose="020B0604020202020204" pitchFamily="34" charset="0"/>
              <a:buChar char="–"/>
              <a:tabLst>
                <a:tab pos="962660" algn="l"/>
              </a:tabLst>
            </a:pPr>
            <a:r>
              <a:rPr lang="en-US" sz="2400" spc="-4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Abstract model of how data should be structured</a:t>
            </a:r>
            <a:r>
              <a:rPr lang="en-US" sz="2400" spc="-9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-4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&amp; arranged</a:t>
            </a:r>
            <a:endParaRPr lang="en-US" sz="1200" spc="-4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eaLnBrk="0" hangingPunct="0">
              <a:lnSpc>
                <a:spcPts val="2135"/>
              </a:lnSpc>
              <a:spcBef>
                <a:spcPts val="0"/>
              </a:spcBef>
              <a:spcAft>
                <a:spcPts val="0"/>
              </a:spcAft>
              <a:buClr>
                <a:srgbClr val="CE9963"/>
              </a:buClr>
              <a:buSzPts val="2400"/>
              <a:buFont typeface="Arial" panose="020B0604020202020204" pitchFamily="34" charset="0"/>
              <a:buChar char="–"/>
              <a:tabLst>
                <a:tab pos="962660" algn="l"/>
              </a:tabLst>
            </a:pPr>
            <a:r>
              <a:rPr lang="en-US" sz="2400" spc="-4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Users should assist in creating logical</a:t>
            </a:r>
            <a:r>
              <a:rPr lang="en-US" sz="2400" spc="-9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-4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design</a:t>
            </a:r>
            <a:endParaRPr lang="en-US" sz="1200" spc="-4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18440" marR="0" eaLnBrk="0" hangingPunct="0">
              <a:lnSpc>
                <a:spcPts val="2725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Physical design 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starts with the logical design</a:t>
            </a:r>
          </a:p>
          <a:p>
            <a:pPr marL="342900" marR="0" lvl="0" indent="-342900" eaLnBrk="0" hangingPunct="0">
              <a:lnSpc>
                <a:spcPts val="2310"/>
              </a:lnSpc>
              <a:spcBef>
                <a:spcPts val="0"/>
              </a:spcBef>
              <a:spcAft>
                <a:spcPts val="0"/>
              </a:spcAft>
              <a:buClr>
                <a:srgbClr val="CE9963"/>
              </a:buClr>
              <a:buSzPts val="2400"/>
              <a:buFont typeface="Arial" panose="020B0604020202020204" pitchFamily="34" charset="0"/>
              <a:buChar char="–"/>
              <a:tabLst>
                <a:tab pos="962660" algn="l"/>
              </a:tabLst>
            </a:pPr>
            <a:r>
              <a:rPr lang="en-US" sz="2400" spc="-4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specific hardware/software will be</a:t>
            </a:r>
            <a:r>
              <a:rPr lang="en-US" sz="2400" spc="-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-4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used</a:t>
            </a:r>
            <a:endParaRPr lang="en-US" sz="1200" spc="-4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851535" lvl="0" indent="-342900" eaLnBrk="0" hangingPunct="0">
              <a:lnSpc>
                <a:spcPct val="82000"/>
              </a:lnSpc>
              <a:spcBef>
                <a:spcPts val="155"/>
              </a:spcBef>
              <a:spcAft>
                <a:spcPts val="0"/>
              </a:spcAft>
              <a:buClr>
                <a:srgbClr val="CE9963"/>
              </a:buClr>
              <a:buSzPts val="2400"/>
              <a:buFont typeface="Arial" panose="020B0604020202020204" pitchFamily="34" charset="0"/>
              <a:buChar char="–"/>
              <a:tabLst>
                <a:tab pos="962660" algn="l"/>
              </a:tabLst>
            </a:pPr>
            <a:r>
              <a:rPr lang="en-US" sz="2400" spc="-4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Fine-tuning of logical design for</a:t>
            </a:r>
            <a:r>
              <a:rPr lang="en-US" sz="2400" spc="-1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-4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performance/cost considerations</a:t>
            </a:r>
            <a:endParaRPr lang="en-US" sz="1200" spc="-4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eaLnBrk="0" hangingPunct="0">
              <a:lnSpc>
                <a:spcPts val="2220"/>
              </a:lnSpc>
              <a:spcBef>
                <a:spcPts val="0"/>
              </a:spcBef>
              <a:spcAft>
                <a:spcPts val="0"/>
              </a:spcAft>
              <a:buClr>
                <a:srgbClr val="CE9963"/>
              </a:buClr>
              <a:buSzPts val="2400"/>
              <a:buFont typeface="Arial" panose="020B0604020202020204" pitchFamily="34" charset="0"/>
              <a:buChar char="–"/>
              <a:tabLst>
                <a:tab pos="962660" algn="l"/>
              </a:tabLst>
            </a:pPr>
            <a:r>
              <a:rPr lang="en-US" sz="2400" b="1" spc="-4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Planned Data</a:t>
            </a:r>
            <a:r>
              <a:rPr lang="en-US" sz="24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spc="-4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Redundancy</a:t>
            </a:r>
            <a:endParaRPr lang="en-US" sz="1200" spc="-4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marR="304800" lvl="1" indent="-285750" eaLnBrk="0" hangingPunct="0">
              <a:lnSpc>
                <a:spcPct val="82000"/>
              </a:lnSpc>
              <a:spcBef>
                <a:spcPts val="135"/>
              </a:spcBef>
              <a:spcAft>
                <a:spcPts val="0"/>
              </a:spcAft>
              <a:buClr>
                <a:srgbClr val="CE9963"/>
              </a:buClr>
              <a:buSzPts val="2000"/>
              <a:buFont typeface="Arial" panose="020B0604020202020204" pitchFamily="34" charset="0"/>
              <a:buChar char="•"/>
              <a:tabLst>
                <a:tab pos="1362075" algn="l"/>
              </a:tabLst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way of organizing data in which the logical database</a:t>
            </a:r>
            <a:r>
              <a:rPr lang="en-US" sz="2000" spc="-2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design is altered so that certain data entities are</a:t>
            </a:r>
            <a:r>
              <a:rPr lang="en-US" sz="2000" spc="-14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combined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0" marR="0" lvl="2" indent="-228600" eaLnBrk="0" hangingPunct="0">
              <a:lnSpc>
                <a:spcPts val="1815"/>
              </a:lnSpc>
              <a:spcBef>
                <a:spcPts val="0"/>
              </a:spcBef>
              <a:spcAft>
                <a:spcPts val="0"/>
              </a:spcAft>
              <a:buClr>
                <a:srgbClr val="CE9963"/>
              </a:buClr>
              <a:buSzPts val="2000"/>
              <a:buFont typeface="Arial" panose="020B0604020202020204" pitchFamily="34" charset="0"/>
              <a:buChar char="–"/>
              <a:tabLst>
                <a:tab pos="1819275" algn="l"/>
              </a:tabLst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Summary totals are carried in the data records rather</a:t>
            </a:r>
            <a:r>
              <a:rPr lang="en-US" sz="2000" spc="-1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than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18640" marR="0" eaLnBrk="0" hangingPunc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calculated from elemental data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43000" marR="516890" lvl="2" indent="-228600" eaLnBrk="0" hangingPunct="0">
              <a:lnSpc>
                <a:spcPct val="82000"/>
              </a:lnSpc>
              <a:spcBef>
                <a:spcPts val="125"/>
              </a:spcBef>
              <a:spcAft>
                <a:spcPts val="0"/>
              </a:spcAft>
              <a:buClr>
                <a:srgbClr val="CE9963"/>
              </a:buClr>
              <a:buSzPts val="2000"/>
              <a:buFont typeface="Arial" panose="020B0604020202020204" pitchFamily="34" charset="0"/>
              <a:buChar char="–"/>
              <a:tabLst>
                <a:tab pos="1819275" algn="l"/>
              </a:tabLst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Some data attributes are repeated in more than one</a:t>
            </a:r>
            <a:r>
              <a:rPr lang="en-US" sz="2000" spc="-1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 entity to improve database</a:t>
            </a:r>
            <a:r>
              <a:rPr lang="en-US" sz="2000" spc="-8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performance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44018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CFFCEF-2E65-4E7D-B531-AC02BA9319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800" b="1" kern="0" dirty="0">
                <a:effectLst/>
                <a:latin typeface="Arial Rounded MT Bold" panose="020F0704030504030204" pitchFamily="34" charset="0"/>
                <a:cs typeface="Arial Rounded MT Bold" panose="020F0704030504030204" pitchFamily="34" charset="0"/>
              </a:rPr>
              <a:t>Data Modeling</a:t>
            </a:r>
            <a:br>
              <a:rPr lang="en-US" sz="1800" b="1" kern="0" dirty="0">
                <a:effectLst/>
                <a:latin typeface="Arial Rounded MT Bold" panose="020F0704030504030204" pitchFamily="34" charset="0"/>
                <a:cs typeface="Arial Rounded MT Bold" panose="020F0704030504030204" pitchFamily="34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0C18BA-DC5D-4754-8E64-20C71428F6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19075" marR="0" eaLnBrk="0" hangingPunct="0">
              <a:spcBef>
                <a:spcPts val="3145"/>
              </a:spcBef>
              <a:spcAft>
                <a:spcPts val="0"/>
              </a:spcAft>
            </a:pPr>
            <a:r>
              <a:rPr lang="en-US" sz="1800" b="0" dirty="0">
                <a:solidFill>
                  <a:srgbClr val="CE996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1800" b="1" dirty="0">
                <a:solidFill>
                  <a:srgbClr val="401F00"/>
                </a:solidFill>
                <a:effectLst/>
                <a:latin typeface="Times New Roman" panose="02020603050405020304" pitchFamily="18" charset="0"/>
              </a:rPr>
              <a:t>Data Model</a:t>
            </a:r>
            <a:endParaRPr lang="en-US" sz="1800" b="1" dirty="0">
              <a:effectLst/>
              <a:latin typeface="Times New Roman" panose="02020603050405020304" pitchFamily="18" charset="0"/>
            </a:endParaRPr>
          </a:p>
          <a:p>
            <a:pPr marL="342900" marR="0" lvl="0" indent="-342900" eaLnBrk="0" hangingPunct="0">
              <a:spcBef>
                <a:spcPts val="130"/>
              </a:spcBef>
              <a:spcAft>
                <a:spcPts val="0"/>
              </a:spcAft>
              <a:buClr>
                <a:srgbClr val="CE9963"/>
              </a:buClr>
              <a:buSzPts val="2400"/>
              <a:buFont typeface="Arial" panose="020B0604020202020204" pitchFamily="34" charset="0"/>
              <a:buChar char="–"/>
              <a:tabLst>
                <a:tab pos="963295" algn="l"/>
              </a:tabLst>
            </a:pPr>
            <a:r>
              <a:rPr lang="en-US" sz="1800" spc="-40" dirty="0">
                <a:solidFill>
                  <a:srgbClr val="401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map or diagram of entities &amp; their</a:t>
            </a:r>
            <a:r>
              <a:rPr lang="en-US" sz="1800" spc="-225" dirty="0">
                <a:solidFill>
                  <a:srgbClr val="401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spc="-40" dirty="0">
                <a:solidFill>
                  <a:srgbClr val="401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relationships</a:t>
            </a:r>
            <a:endParaRPr lang="en-US" sz="1800" spc="-4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19075" marR="0" eaLnBrk="0" hangingPunct="0">
              <a:spcBef>
                <a:spcPts val="130"/>
              </a:spcBef>
              <a:spcAft>
                <a:spcPts val="0"/>
              </a:spcAft>
            </a:pPr>
            <a:r>
              <a:rPr lang="en-US" sz="1800" b="1" dirty="0">
                <a:solidFill>
                  <a:srgbClr val="401F00"/>
                </a:solidFill>
                <a:effectLst/>
                <a:latin typeface="Times New Roman" panose="02020603050405020304" pitchFamily="18" charset="0"/>
              </a:rPr>
              <a:t>Enterprise data modeling</a:t>
            </a:r>
            <a:endParaRPr lang="en-US" sz="1800" b="1" dirty="0">
              <a:effectLst/>
              <a:latin typeface="Times New Roman" panose="02020603050405020304" pitchFamily="18" charset="0"/>
            </a:endParaRPr>
          </a:p>
          <a:p>
            <a:pPr marL="342900" marR="1572260" lvl="0" indent="-342900" eaLnBrk="0" hangingPunct="0">
              <a:lnSpc>
                <a:spcPct val="88000"/>
              </a:lnSpc>
              <a:spcBef>
                <a:spcPts val="380"/>
              </a:spcBef>
              <a:spcAft>
                <a:spcPts val="0"/>
              </a:spcAft>
              <a:buClr>
                <a:srgbClr val="CE9963"/>
              </a:buClr>
              <a:buSzPts val="2400"/>
              <a:buFont typeface="Arial" panose="020B0604020202020204" pitchFamily="34" charset="0"/>
              <a:buChar char="–"/>
              <a:tabLst>
                <a:tab pos="963295" algn="l"/>
              </a:tabLst>
            </a:pPr>
            <a:r>
              <a:rPr lang="en-US" sz="1800" spc="-40" dirty="0">
                <a:solidFill>
                  <a:srgbClr val="401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 modeling done at the level of the</a:t>
            </a:r>
            <a:r>
              <a:rPr lang="en-US" sz="1800" spc="-145" dirty="0">
                <a:solidFill>
                  <a:srgbClr val="401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spc="-40" dirty="0">
                <a:solidFill>
                  <a:srgbClr val="401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entire organization</a:t>
            </a:r>
            <a:endParaRPr lang="en-US" sz="1800" spc="-4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800" dirty="0">
                <a:solidFill>
                  <a:srgbClr val="401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 data model that uses basic graphical symbols to</a:t>
            </a:r>
            <a:r>
              <a:rPr lang="en-US" sz="1800" spc="-255" dirty="0">
                <a:solidFill>
                  <a:srgbClr val="401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solidFill>
                  <a:srgbClr val="401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show the organization of &amp; relationships between data </a:t>
            </a:r>
          </a:p>
          <a:p>
            <a:endParaRPr lang="en-US" sz="1800" dirty="0">
              <a:solidFill>
                <a:srgbClr val="401F00"/>
              </a:solidFill>
              <a:latin typeface="Times New Roman" panose="02020603050405020304" pitchFamily="18" charset="0"/>
            </a:endParaRP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2175A40-BEB1-4778-9B9B-FE50CBBD1D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5750" y="3378200"/>
            <a:ext cx="4000500" cy="2933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09908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430</Words>
  <Application>Microsoft Office PowerPoint</Application>
  <PresentationFormat>Widescreen</PresentationFormat>
  <Paragraphs>51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Arial Rounded MT Bold</vt:lpstr>
      <vt:lpstr>Calibri</vt:lpstr>
      <vt:lpstr>Calibri Light</vt:lpstr>
      <vt:lpstr>Times New Roman</vt:lpstr>
      <vt:lpstr>Office Theme</vt:lpstr>
      <vt:lpstr>Organizing Data &amp; Information</vt:lpstr>
      <vt:lpstr>Data &amp; Databases</vt:lpstr>
      <vt:lpstr>The Hierarchy of Data </vt:lpstr>
      <vt:lpstr>Data Entities, Attributes, &amp; Keys </vt:lpstr>
      <vt:lpstr>The Database Approach </vt:lpstr>
      <vt:lpstr>Advantages to the Database Approach</vt:lpstr>
      <vt:lpstr>Disadvantages to the Database Approach</vt:lpstr>
      <vt:lpstr>Database Design </vt:lpstr>
      <vt:lpstr>Data Modeling </vt:lpstr>
      <vt:lpstr>END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Organizing Data &amp; Information</dc:title>
  <dc:creator>Innocent Ndetei</dc:creator>
  <cp:lastModifiedBy>Innocent Ndetei</cp:lastModifiedBy>
  <cp:revision>5</cp:revision>
  <dcterms:created xsi:type="dcterms:W3CDTF">2021-04-23T20:12:55Z</dcterms:created>
  <dcterms:modified xsi:type="dcterms:W3CDTF">2021-04-23T20:38:59Z</dcterms:modified>
</cp:coreProperties>
</file>